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43200638" cy="215995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4" d="100"/>
          <a:sy n="24" d="100"/>
        </p:scale>
        <p:origin x="12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a5bd5c91d553a9db" providerId="LiveId" clId="{DEEF5BA7-0189-49FA-AD90-1E878D16758C}"/>
    <pc:docChg chg="undo custSel addSld modSld">
      <pc:chgData name="" userId="a5bd5c91d553a9db" providerId="LiveId" clId="{DEEF5BA7-0189-49FA-AD90-1E878D16758C}" dt="2023-04-06T14:51:10.549" v="832" actId="1076"/>
      <pc:docMkLst>
        <pc:docMk/>
      </pc:docMkLst>
      <pc:sldChg chg="addSp delSp modSp">
        <pc:chgData name="" userId="a5bd5c91d553a9db" providerId="LiveId" clId="{DEEF5BA7-0189-49FA-AD90-1E878D16758C}" dt="2023-04-06T14:51:10.549" v="832" actId="1076"/>
        <pc:sldMkLst>
          <pc:docMk/>
          <pc:sldMk cId="3143434824" sldId="256"/>
        </pc:sldMkLst>
        <pc:spChg chg="mod">
          <ac:chgData name="" userId="a5bd5c91d553a9db" providerId="LiveId" clId="{DEEF5BA7-0189-49FA-AD90-1E878D16758C}" dt="2023-04-06T14:33:25.853" v="345" actId="1076"/>
          <ac:spMkLst>
            <pc:docMk/>
            <pc:sldMk cId="3143434824" sldId="256"/>
            <ac:spMk id="2" creationId="{9DC8792A-CF5F-48E8-AE96-D192453F53D1}"/>
          </ac:spMkLst>
        </pc:spChg>
        <pc:spChg chg="mod">
          <ac:chgData name="" userId="a5bd5c91d553a9db" providerId="LiveId" clId="{DEEF5BA7-0189-49FA-AD90-1E878D16758C}" dt="2023-04-06T14:15:03.161" v="0" actId="1076"/>
          <ac:spMkLst>
            <pc:docMk/>
            <pc:sldMk cId="3143434824" sldId="256"/>
            <ac:spMk id="8" creationId="{F397B1A1-6BFE-44D3-8228-D49665AB4C4B}"/>
          </ac:spMkLst>
        </pc:spChg>
        <pc:spChg chg="mod">
          <ac:chgData name="" userId="a5bd5c91d553a9db" providerId="LiveId" clId="{DEEF5BA7-0189-49FA-AD90-1E878D16758C}" dt="2023-04-06T14:15:03.161" v="0" actId="1076"/>
          <ac:spMkLst>
            <pc:docMk/>
            <pc:sldMk cId="3143434824" sldId="256"/>
            <ac:spMk id="9" creationId="{6F0E8E0E-D216-4952-8763-1420B9B1F5BC}"/>
          </ac:spMkLst>
        </pc:spChg>
        <pc:spChg chg="mod">
          <ac:chgData name="" userId="a5bd5c91d553a9db" providerId="LiveId" clId="{DEEF5BA7-0189-49FA-AD90-1E878D16758C}" dt="2023-04-06T14:15:03.161" v="0" actId="1076"/>
          <ac:spMkLst>
            <pc:docMk/>
            <pc:sldMk cId="3143434824" sldId="256"/>
            <ac:spMk id="10" creationId="{39227EE5-7430-4495-B186-B68C361952C9}"/>
          </ac:spMkLst>
        </pc:spChg>
        <pc:spChg chg="mod">
          <ac:chgData name="" userId="a5bd5c91d553a9db" providerId="LiveId" clId="{DEEF5BA7-0189-49FA-AD90-1E878D16758C}" dt="2023-04-06T14:15:03.161" v="0" actId="1076"/>
          <ac:spMkLst>
            <pc:docMk/>
            <pc:sldMk cId="3143434824" sldId="256"/>
            <ac:spMk id="11" creationId="{243A71C6-49ED-48D5-9922-DFB57D5758C6}"/>
          </ac:spMkLst>
        </pc:spChg>
        <pc:spChg chg="mod">
          <ac:chgData name="" userId="a5bd5c91d553a9db" providerId="LiveId" clId="{DEEF5BA7-0189-49FA-AD90-1E878D16758C}" dt="2023-04-06T14:15:03.161" v="0" actId="1076"/>
          <ac:spMkLst>
            <pc:docMk/>
            <pc:sldMk cId="3143434824" sldId="256"/>
            <ac:spMk id="12" creationId="{C5199AFE-4586-48E0-B804-84DC21C58B88}"/>
          </ac:spMkLst>
        </pc:spChg>
        <pc:spChg chg="mod">
          <ac:chgData name="" userId="a5bd5c91d553a9db" providerId="LiveId" clId="{DEEF5BA7-0189-49FA-AD90-1E878D16758C}" dt="2023-04-06T14:15:03.161" v="0" actId="1076"/>
          <ac:spMkLst>
            <pc:docMk/>
            <pc:sldMk cId="3143434824" sldId="256"/>
            <ac:spMk id="13" creationId="{0A95CFD9-A975-48A6-A1DA-3E2DF1F5B009}"/>
          </ac:spMkLst>
        </pc:spChg>
        <pc:spChg chg="mod">
          <ac:chgData name="" userId="a5bd5c91d553a9db" providerId="LiveId" clId="{DEEF5BA7-0189-49FA-AD90-1E878D16758C}" dt="2023-04-06T14:35:55" v="359" actId="1076"/>
          <ac:spMkLst>
            <pc:docMk/>
            <pc:sldMk cId="3143434824" sldId="256"/>
            <ac:spMk id="16" creationId="{EC07C73E-16F1-4D26-8A62-1E8BE4C79D78}"/>
          </ac:spMkLst>
        </pc:spChg>
        <pc:spChg chg="mod">
          <ac:chgData name="" userId="a5bd5c91d553a9db" providerId="LiveId" clId="{DEEF5BA7-0189-49FA-AD90-1E878D16758C}" dt="2023-04-06T14:22:07.623" v="68" actId="1076"/>
          <ac:spMkLst>
            <pc:docMk/>
            <pc:sldMk cId="3143434824" sldId="256"/>
            <ac:spMk id="18" creationId="{D97BDE1F-375A-4056-B8EC-D8358903DDEC}"/>
          </ac:spMkLst>
        </pc:spChg>
        <pc:spChg chg="mod">
          <ac:chgData name="" userId="a5bd5c91d553a9db" providerId="LiveId" clId="{DEEF5BA7-0189-49FA-AD90-1E878D16758C}" dt="2023-04-06T14:22:14.892" v="69" actId="1076"/>
          <ac:spMkLst>
            <pc:docMk/>
            <pc:sldMk cId="3143434824" sldId="256"/>
            <ac:spMk id="19" creationId="{2567B581-C938-442A-BEC2-F2CAA371A09F}"/>
          </ac:spMkLst>
        </pc:spChg>
        <pc:spChg chg="mod">
          <ac:chgData name="" userId="a5bd5c91d553a9db" providerId="LiveId" clId="{DEEF5BA7-0189-49FA-AD90-1E878D16758C}" dt="2023-04-06T14:22:14.892" v="69" actId="1076"/>
          <ac:spMkLst>
            <pc:docMk/>
            <pc:sldMk cId="3143434824" sldId="256"/>
            <ac:spMk id="20" creationId="{E2B36D1F-DFE7-42FE-8B2B-EB4FD169AF7D}"/>
          </ac:spMkLst>
        </pc:spChg>
        <pc:spChg chg="add mod">
          <ac:chgData name="" userId="a5bd5c91d553a9db" providerId="LiveId" clId="{DEEF5BA7-0189-49FA-AD90-1E878D16758C}" dt="2023-04-06T14:21:53.796" v="65" actId="113"/>
          <ac:spMkLst>
            <pc:docMk/>
            <pc:sldMk cId="3143434824" sldId="256"/>
            <ac:spMk id="27" creationId="{C63A7736-E072-4449-B47E-1859E9C95BA7}"/>
          </ac:spMkLst>
        </pc:spChg>
        <pc:spChg chg="add mod">
          <ac:chgData name="" userId="a5bd5c91d553a9db" providerId="LiveId" clId="{DEEF5BA7-0189-49FA-AD90-1E878D16758C}" dt="2023-04-06T14:21:57.813" v="66" actId="113"/>
          <ac:spMkLst>
            <pc:docMk/>
            <pc:sldMk cId="3143434824" sldId="256"/>
            <ac:spMk id="28" creationId="{E1C9F22D-3368-4076-96D9-96F22A551D67}"/>
          </ac:spMkLst>
        </pc:spChg>
        <pc:spChg chg="add mod">
          <ac:chgData name="" userId="a5bd5c91d553a9db" providerId="LiveId" clId="{DEEF5BA7-0189-49FA-AD90-1E878D16758C}" dt="2023-04-06T14:30:35.129" v="304" actId="1076"/>
          <ac:spMkLst>
            <pc:docMk/>
            <pc:sldMk cId="3143434824" sldId="256"/>
            <ac:spMk id="29" creationId="{8491F89E-71F0-42B2-8D66-8A983D8963D3}"/>
          </ac:spMkLst>
        </pc:spChg>
        <pc:spChg chg="add mod">
          <ac:chgData name="" userId="a5bd5c91d553a9db" providerId="LiveId" clId="{DEEF5BA7-0189-49FA-AD90-1E878D16758C}" dt="2023-04-06T14:31:41.278" v="336" actId="20577"/>
          <ac:spMkLst>
            <pc:docMk/>
            <pc:sldMk cId="3143434824" sldId="256"/>
            <ac:spMk id="30" creationId="{4CEE6F9A-7415-4019-8C25-C4DE9E93220A}"/>
          </ac:spMkLst>
        </pc:spChg>
        <pc:spChg chg="add mod">
          <ac:chgData name="" userId="a5bd5c91d553a9db" providerId="LiveId" clId="{DEEF5BA7-0189-49FA-AD90-1E878D16758C}" dt="2023-04-06T14:31:07.192" v="308" actId="164"/>
          <ac:spMkLst>
            <pc:docMk/>
            <pc:sldMk cId="3143434824" sldId="256"/>
            <ac:spMk id="31" creationId="{36A34926-E28F-40C9-9C75-CBAF64CFD9AA}"/>
          </ac:spMkLst>
        </pc:spChg>
        <pc:spChg chg="add mod">
          <ac:chgData name="" userId="a5bd5c91d553a9db" providerId="LiveId" clId="{DEEF5BA7-0189-49FA-AD90-1E878D16758C}" dt="2023-04-06T14:35:26.543" v="357" actId="1076"/>
          <ac:spMkLst>
            <pc:docMk/>
            <pc:sldMk cId="3143434824" sldId="256"/>
            <ac:spMk id="33" creationId="{E5BCA550-5139-425B-A3A2-0D6E8B76E5B7}"/>
          </ac:spMkLst>
        </pc:spChg>
        <pc:spChg chg="add del mod">
          <ac:chgData name="" userId="a5bd5c91d553a9db" providerId="LiveId" clId="{DEEF5BA7-0189-49FA-AD90-1E878D16758C}" dt="2023-04-06T14:36:40.261" v="372" actId="478"/>
          <ac:spMkLst>
            <pc:docMk/>
            <pc:sldMk cId="3143434824" sldId="256"/>
            <ac:spMk id="34" creationId="{F68CA4A1-7595-41B1-BC92-2E201677F82E}"/>
          </ac:spMkLst>
        </pc:spChg>
        <pc:spChg chg="add mod">
          <ac:chgData name="" userId="a5bd5c91d553a9db" providerId="LiveId" clId="{DEEF5BA7-0189-49FA-AD90-1E878D16758C}" dt="2023-04-06T14:36:20.976" v="362"/>
          <ac:spMkLst>
            <pc:docMk/>
            <pc:sldMk cId="3143434824" sldId="256"/>
            <ac:spMk id="35" creationId="{DE41B5FA-3667-48CF-BD6E-359E182B00E5}"/>
          </ac:spMkLst>
        </pc:spChg>
        <pc:spChg chg="add del mod">
          <ac:chgData name="" userId="a5bd5c91d553a9db" providerId="LiveId" clId="{DEEF5BA7-0189-49FA-AD90-1E878D16758C}" dt="2023-04-06T14:38:34.679" v="379"/>
          <ac:spMkLst>
            <pc:docMk/>
            <pc:sldMk cId="3143434824" sldId="256"/>
            <ac:spMk id="36" creationId="{E056EE14-5A19-4DA6-986D-D07042A4D510}"/>
          </ac:spMkLst>
        </pc:spChg>
        <pc:spChg chg="add mod">
          <ac:chgData name="" userId="a5bd5c91d553a9db" providerId="LiveId" clId="{DEEF5BA7-0189-49FA-AD90-1E878D16758C}" dt="2023-04-06T14:51:10.549" v="832" actId="1076"/>
          <ac:spMkLst>
            <pc:docMk/>
            <pc:sldMk cId="3143434824" sldId="256"/>
            <ac:spMk id="37" creationId="{96920C3F-47FD-4C0C-BA0C-B8D5545052C7}"/>
          </ac:spMkLst>
        </pc:spChg>
        <pc:grpChg chg="mod">
          <ac:chgData name="" userId="a5bd5c91d553a9db" providerId="LiveId" clId="{DEEF5BA7-0189-49FA-AD90-1E878D16758C}" dt="2023-04-06T14:15:16.236" v="2" actId="1076"/>
          <ac:grpSpMkLst>
            <pc:docMk/>
            <pc:sldMk cId="3143434824" sldId="256"/>
            <ac:grpSpMk id="25" creationId="{3BC0A7C5-8C77-47F3-8479-7FBACC980056}"/>
          </ac:grpSpMkLst>
        </pc:grpChg>
        <pc:grpChg chg="mod">
          <ac:chgData name="" userId="a5bd5c91d553a9db" providerId="LiveId" clId="{DEEF5BA7-0189-49FA-AD90-1E878D16758C}" dt="2023-04-06T14:15:19.193" v="3" actId="1076"/>
          <ac:grpSpMkLst>
            <pc:docMk/>
            <pc:sldMk cId="3143434824" sldId="256"/>
            <ac:grpSpMk id="26" creationId="{42449250-FE61-41BF-8D15-0B48403F881E}"/>
          </ac:grpSpMkLst>
        </pc:grpChg>
        <pc:grpChg chg="add mod">
          <ac:chgData name="" userId="a5bd5c91d553a9db" providerId="LiveId" clId="{DEEF5BA7-0189-49FA-AD90-1E878D16758C}" dt="2023-04-06T14:31:55.294" v="337" actId="1076"/>
          <ac:grpSpMkLst>
            <pc:docMk/>
            <pc:sldMk cId="3143434824" sldId="256"/>
            <ac:grpSpMk id="32" creationId="{1240E8F5-1E2A-46F5-B644-6205F40F307E}"/>
          </ac:grpSpMkLst>
        </pc:grpChg>
        <pc:graphicFrameChg chg="mod modGraphic">
          <ac:chgData name="" userId="a5bd5c91d553a9db" providerId="LiveId" clId="{DEEF5BA7-0189-49FA-AD90-1E878D16758C}" dt="2023-04-06T14:16:20.572" v="7" actId="1076"/>
          <ac:graphicFrameMkLst>
            <pc:docMk/>
            <pc:sldMk cId="3143434824" sldId="256"/>
            <ac:graphicFrameMk id="15" creationId="{D994C0DD-848B-419B-9228-7D48CE7743B1}"/>
          </ac:graphicFrameMkLst>
        </pc:graphicFrameChg>
        <pc:graphicFrameChg chg="mod modGraphic">
          <ac:chgData name="" userId="a5bd5c91d553a9db" providerId="LiveId" clId="{DEEF5BA7-0189-49FA-AD90-1E878D16758C}" dt="2023-04-06T14:35:48.984" v="358" actId="113"/>
          <ac:graphicFrameMkLst>
            <pc:docMk/>
            <pc:sldMk cId="3143434824" sldId="256"/>
            <ac:graphicFrameMk id="17" creationId="{3776AD4D-40EC-4392-890E-EDCE1270DE88}"/>
          </ac:graphicFrameMkLst>
        </pc:graphicFrameChg>
      </pc:sldChg>
      <pc:sldChg chg="addSp delSp modSp add">
        <pc:chgData name="" userId="a5bd5c91d553a9db" providerId="LiveId" clId="{DEEF5BA7-0189-49FA-AD90-1E878D16758C}" dt="2023-04-06T14:50:25.150" v="825" actId="20577"/>
        <pc:sldMkLst>
          <pc:docMk/>
          <pc:sldMk cId="3395574564" sldId="257"/>
        </pc:sldMkLst>
        <pc:spChg chg="del">
          <ac:chgData name="" userId="a5bd5c91d553a9db" providerId="LiveId" clId="{DEEF5BA7-0189-49FA-AD90-1E878D16758C}" dt="2023-04-06T14:38:42.430" v="383" actId="478"/>
          <ac:spMkLst>
            <pc:docMk/>
            <pc:sldMk cId="3395574564" sldId="257"/>
            <ac:spMk id="2" creationId="{3C860AAE-A4F3-4DF7-BB56-7B996072A3C1}"/>
          </ac:spMkLst>
        </pc:spChg>
        <pc:spChg chg="del">
          <ac:chgData name="" userId="a5bd5c91d553a9db" providerId="LiveId" clId="{DEEF5BA7-0189-49FA-AD90-1E878D16758C}" dt="2023-04-06T14:38:43.949" v="384" actId="478"/>
          <ac:spMkLst>
            <pc:docMk/>
            <pc:sldMk cId="3395574564" sldId="257"/>
            <ac:spMk id="3" creationId="{943FFD61-EAD8-44FE-ABC9-42C257281227}"/>
          </ac:spMkLst>
        </pc:spChg>
        <pc:spChg chg="add mod">
          <ac:chgData name="" userId="a5bd5c91d553a9db" providerId="LiveId" clId="{DEEF5BA7-0189-49FA-AD90-1E878D16758C}" dt="2023-04-06T14:50:25.150" v="825" actId="20577"/>
          <ac:spMkLst>
            <pc:docMk/>
            <pc:sldMk cId="3395574564" sldId="257"/>
            <ac:spMk id="4" creationId="{715590AE-6718-4C75-80B6-31EB89E4C31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80" y="3534924"/>
            <a:ext cx="32400479" cy="7519835"/>
          </a:xfrm>
        </p:spPr>
        <p:txBody>
          <a:bodyPr anchor="b"/>
          <a:lstStyle>
            <a:lvl1pPr algn="ctr">
              <a:defRPr sz="188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80" y="11344752"/>
            <a:ext cx="32400479" cy="5214884"/>
          </a:xfrm>
        </p:spPr>
        <p:txBody>
          <a:bodyPr/>
          <a:lstStyle>
            <a:lvl1pPr marL="0" indent="0" algn="ctr">
              <a:buNone/>
              <a:defRPr sz="7559"/>
            </a:lvl1pPr>
            <a:lvl2pPr marL="1439951" indent="0" algn="ctr">
              <a:buNone/>
              <a:defRPr sz="6299"/>
            </a:lvl2pPr>
            <a:lvl3pPr marL="2879903" indent="0" algn="ctr">
              <a:buNone/>
              <a:defRPr sz="5669"/>
            </a:lvl3pPr>
            <a:lvl4pPr marL="4319854" indent="0" algn="ctr">
              <a:buNone/>
              <a:defRPr sz="5039"/>
            </a:lvl4pPr>
            <a:lvl5pPr marL="5759806" indent="0" algn="ctr">
              <a:buNone/>
              <a:defRPr sz="5039"/>
            </a:lvl5pPr>
            <a:lvl6pPr marL="7199757" indent="0" algn="ctr">
              <a:buNone/>
              <a:defRPr sz="5039"/>
            </a:lvl6pPr>
            <a:lvl7pPr marL="8639708" indent="0" algn="ctr">
              <a:buNone/>
              <a:defRPr sz="5039"/>
            </a:lvl7pPr>
            <a:lvl8pPr marL="10079660" indent="0" algn="ctr">
              <a:buNone/>
              <a:defRPr sz="5039"/>
            </a:lvl8pPr>
            <a:lvl9pPr marL="11519611" indent="0" algn="ctr">
              <a:buNone/>
              <a:defRPr sz="503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0CC-0E28-4E50-8957-200046A28F0A}" type="datetimeFigureOut">
              <a:rPr lang="es-ES" smtClean="0"/>
              <a:t>09/06/2023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322D-CC3B-4A84-A648-B186F184BE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9001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0CC-0E28-4E50-8957-200046A28F0A}" type="datetimeFigureOut">
              <a:rPr lang="es-ES" smtClean="0"/>
              <a:t>09/06/2023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322D-CC3B-4A84-A648-B186F184BE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3051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915456" y="1149975"/>
            <a:ext cx="9315138" cy="1830459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70044" y="1149975"/>
            <a:ext cx="27405405" cy="18304599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0CC-0E28-4E50-8957-200046A28F0A}" type="datetimeFigureOut">
              <a:rPr lang="es-ES" smtClean="0"/>
              <a:t>09/06/2023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322D-CC3B-4A84-A648-B186F184BE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5857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0CC-0E28-4E50-8957-200046A28F0A}" type="datetimeFigureOut">
              <a:rPr lang="es-ES" smtClean="0"/>
              <a:t>09/06/2023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322D-CC3B-4A84-A648-B186F184BE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6389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544" y="5384885"/>
            <a:ext cx="37260550" cy="8984801"/>
          </a:xfrm>
        </p:spPr>
        <p:txBody>
          <a:bodyPr anchor="b"/>
          <a:lstStyle>
            <a:lvl1pPr>
              <a:defRPr sz="188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7544" y="14454685"/>
            <a:ext cx="37260550" cy="4724895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1pPr>
            <a:lvl2pPr marL="1439951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7990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19854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4pPr>
            <a:lvl5pPr marL="5759806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5pPr>
            <a:lvl6pPr marL="7199757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6pPr>
            <a:lvl7pPr marL="8639708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7pPr>
            <a:lvl8pPr marL="10079660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8pPr>
            <a:lvl9pPr marL="11519611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0CC-0E28-4E50-8957-200046A28F0A}" type="datetimeFigureOut">
              <a:rPr lang="es-ES" smtClean="0"/>
              <a:t>09/06/2023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322D-CC3B-4A84-A648-B186F184BE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190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70044" y="5749874"/>
            <a:ext cx="18360271" cy="1370470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70323" y="5749874"/>
            <a:ext cx="18360271" cy="1370470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0CC-0E28-4E50-8957-200046A28F0A}" type="datetimeFigureOut">
              <a:rPr lang="es-ES" smtClean="0"/>
              <a:t>09/06/2023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322D-CC3B-4A84-A648-B186F184BE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3580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1" y="1149976"/>
            <a:ext cx="37260550" cy="417491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5673" y="5294885"/>
            <a:ext cx="18275893" cy="2594941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39951" indent="0">
              <a:buNone/>
              <a:defRPr sz="6299" b="1"/>
            </a:lvl2pPr>
            <a:lvl3pPr marL="2879903" indent="0">
              <a:buNone/>
              <a:defRPr sz="5669" b="1"/>
            </a:lvl3pPr>
            <a:lvl4pPr marL="4319854" indent="0">
              <a:buNone/>
              <a:defRPr sz="5039" b="1"/>
            </a:lvl4pPr>
            <a:lvl5pPr marL="5759806" indent="0">
              <a:buNone/>
              <a:defRPr sz="5039" b="1"/>
            </a:lvl5pPr>
            <a:lvl6pPr marL="7199757" indent="0">
              <a:buNone/>
              <a:defRPr sz="5039" b="1"/>
            </a:lvl6pPr>
            <a:lvl7pPr marL="8639708" indent="0">
              <a:buNone/>
              <a:defRPr sz="5039" b="1"/>
            </a:lvl7pPr>
            <a:lvl8pPr marL="10079660" indent="0">
              <a:buNone/>
              <a:defRPr sz="5039" b="1"/>
            </a:lvl8pPr>
            <a:lvl9pPr marL="11519611" indent="0">
              <a:buNone/>
              <a:defRPr sz="5039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5673" y="7889827"/>
            <a:ext cx="18275893" cy="11604746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70323" y="5294885"/>
            <a:ext cx="18365898" cy="2594941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39951" indent="0">
              <a:buNone/>
              <a:defRPr sz="6299" b="1"/>
            </a:lvl2pPr>
            <a:lvl3pPr marL="2879903" indent="0">
              <a:buNone/>
              <a:defRPr sz="5669" b="1"/>
            </a:lvl3pPr>
            <a:lvl4pPr marL="4319854" indent="0">
              <a:buNone/>
              <a:defRPr sz="5039" b="1"/>
            </a:lvl4pPr>
            <a:lvl5pPr marL="5759806" indent="0">
              <a:buNone/>
              <a:defRPr sz="5039" b="1"/>
            </a:lvl5pPr>
            <a:lvl6pPr marL="7199757" indent="0">
              <a:buNone/>
              <a:defRPr sz="5039" b="1"/>
            </a:lvl6pPr>
            <a:lvl7pPr marL="8639708" indent="0">
              <a:buNone/>
              <a:defRPr sz="5039" b="1"/>
            </a:lvl7pPr>
            <a:lvl8pPr marL="10079660" indent="0">
              <a:buNone/>
              <a:defRPr sz="5039" b="1"/>
            </a:lvl8pPr>
            <a:lvl9pPr marL="11519611" indent="0">
              <a:buNone/>
              <a:defRPr sz="5039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870323" y="7889827"/>
            <a:ext cx="18365898" cy="11604746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0CC-0E28-4E50-8957-200046A28F0A}" type="datetimeFigureOut">
              <a:rPr lang="es-ES" smtClean="0"/>
              <a:t>09/06/2023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322D-CC3B-4A84-A648-B186F184BE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0427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0CC-0E28-4E50-8957-200046A28F0A}" type="datetimeFigureOut">
              <a:rPr lang="es-ES" smtClean="0"/>
              <a:t>09/06/2023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322D-CC3B-4A84-A648-B186F184BE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2343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0CC-0E28-4E50-8957-200046A28F0A}" type="datetimeFigureOut">
              <a:rPr lang="es-ES" smtClean="0"/>
              <a:t>09/06/2023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322D-CC3B-4A84-A648-B186F184BE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4156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2" y="1439968"/>
            <a:ext cx="13933329" cy="5039889"/>
          </a:xfrm>
        </p:spPr>
        <p:txBody>
          <a:bodyPr anchor="b"/>
          <a:lstStyle>
            <a:lvl1pPr>
              <a:defRPr sz="1007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65898" y="3109933"/>
            <a:ext cx="21870323" cy="15349662"/>
          </a:xfrm>
        </p:spPr>
        <p:txBody>
          <a:bodyPr/>
          <a:lstStyle>
            <a:lvl1pPr>
              <a:defRPr sz="10078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672" y="6479857"/>
            <a:ext cx="13933329" cy="12004738"/>
          </a:xfrm>
        </p:spPr>
        <p:txBody>
          <a:bodyPr/>
          <a:lstStyle>
            <a:lvl1pPr marL="0" indent="0">
              <a:buNone/>
              <a:defRPr sz="5039"/>
            </a:lvl1pPr>
            <a:lvl2pPr marL="1439951" indent="0">
              <a:buNone/>
              <a:defRPr sz="4409"/>
            </a:lvl2pPr>
            <a:lvl3pPr marL="2879903" indent="0">
              <a:buNone/>
              <a:defRPr sz="3779"/>
            </a:lvl3pPr>
            <a:lvl4pPr marL="4319854" indent="0">
              <a:buNone/>
              <a:defRPr sz="3150"/>
            </a:lvl4pPr>
            <a:lvl5pPr marL="5759806" indent="0">
              <a:buNone/>
              <a:defRPr sz="3150"/>
            </a:lvl5pPr>
            <a:lvl6pPr marL="7199757" indent="0">
              <a:buNone/>
              <a:defRPr sz="3150"/>
            </a:lvl6pPr>
            <a:lvl7pPr marL="8639708" indent="0">
              <a:buNone/>
              <a:defRPr sz="3150"/>
            </a:lvl7pPr>
            <a:lvl8pPr marL="10079660" indent="0">
              <a:buNone/>
              <a:defRPr sz="3150"/>
            </a:lvl8pPr>
            <a:lvl9pPr marL="11519611" indent="0">
              <a:buNone/>
              <a:defRPr sz="31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0CC-0E28-4E50-8957-200046A28F0A}" type="datetimeFigureOut">
              <a:rPr lang="es-ES" smtClean="0"/>
              <a:t>09/06/2023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322D-CC3B-4A84-A648-B186F184BE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513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2" y="1439968"/>
            <a:ext cx="13933329" cy="5039889"/>
          </a:xfrm>
        </p:spPr>
        <p:txBody>
          <a:bodyPr anchor="b"/>
          <a:lstStyle>
            <a:lvl1pPr>
              <a:defRPr sz="1007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365898" y="3109933"/>
            <a:ext cx="21870323" cy="15349662"/>
          </a:xfrm>
        </p:spPr>
        <p:txBody>
          <a:bodyPr anchor="t"/>
          <a:lstStyle>
            <a:lvl1pPr marL="0" indent="0">
              <a:buNone/>
              <a:defRPr sz="10078"/>
            </a:lvl1pPr>
            <a:lvl2pPr marL="1439951" indent="0">
              <a:buNone/>
              <a:defRPr sz="8819"/>
            </a:lvl2pPr>
            <a:lvl3pPr marL="2879903" indent="0">
              <a:buNone/>
              <a:defRPr sz="7559"/>
            </a:lvl3pPr>
            <a:lvl4pPr marL="4319854" indent="0">
              <a:buNone/>
              <a:defRPr sz="6299"/>
            </a:lvl4pPr>
            <a:lvl5pPr marL="5759806" indent="0">
              <a:buNone/>
              <a:defRPr sz="6299"/>
            </a:lvl5pPr>
            <a:lvl6pPr marL="7199757" indent="0">
              <a:buNone/>
              <a:defRPr sz="6299"/>
            </a:lvl6pPr>
            <a:lvl7pPr marL="8639708" indent="0">
              <a:buNone/>
              <a:defRPr sz="6299"/>
            </a:lvl7pPr>
            <a:lvl8pPr marL="10079660" indent="0">
              <a:buNone/>
              <a:defRPr sz="6299"/>
            </a:lvl8pPr>
            <a:lvl9pPr marL="11519611" indent="0">
              <a:buNone/>
              <a:defRPr sz="6299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672" y="6479857"/>
            <a:ext cx="13933329" cy="12004738"/>
          </a:xfrm>
        </p:spPr>
        <p:txBody>
          <a:bodyPr/>
          <a:lstStyle>
            <a:lvl1pPr marL="0" indent="0">
              <a:buNone/>
              <a:defRPr sz="5039"/>
            </a:lvl1pPr>
            <a:lvl2pPr marL="1439951" indent="0">
              <a:buNone/>
              <a:defRPr sz="4409"/>
            </a:lvl2pPr>
            <a:lvl3pPr marL="2879903" indent="0">
              <a:buNone/>
              <a:defRPr sz="3779"/>
            </a:lvl3pPr>
            <a:lvl4pPr marL="4319854" indent="0">
              <a:buNone/>
              <a:defRPr sz="3150"/>
            </a:lvl4pPr>
            <a:lvl5pPr marL="5759806" indent="0">
              <a:buNone/>
              <a:defRPr sz="3150"/>
            </a:lvl5pPr>
            <a:lvl6pPr marL="7199757" indent="0">
              <a:buNone/>
              <a:defRPr sz="3150"/>
            </a:lvl6pPr>
            <a:lvl7pPr marL="8639708" indent="0">
              <a:buNone/>
              <a:defRPr sz="3150"/>
            </a:lvl7pPr>
            <a:lvl8pPr marL="10079660" indent="0">
              <a:buNone/>
              <a:defRPr sz="3150"/>
            </a:lvl8pPr>
            <a:lvl9pPr marL="11519611" indent="0">
              <a:buNone/>
              <a:defRPr sz="31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0CC-0E28-4E50-8957-200046A28F0A}" type="datetimeFigureOut">
              <a:rPr lang="es-ES" smtClean="0"/>
              <a:t>09/06/2023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322D-CC3B-4A84-A648-B186F184BE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7596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70044" y="1149976"/>
            <a:ext cx="37260550" cy="4174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0044" y="5749874"/>
            <a:ext cx="37260550" cy="1370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70044" y="20019561"/>
            <a:ext cx="9720144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8B0CC-0E28-4E50-8957-200046A28F0A}" type="datetimeFigureOut">
              <a:rPr lang="es-ES" smtClean="0"/>
              <a:t>09/06/2023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10212" y="20019561"/>
            <a:ext cx="14580215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510450" y="20019561"/>
            <a:ext cx="9720144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A322D-CC3B-4A84-A648-B186F184BE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8483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2879903" rtl="0" eaLnBrk="1" latinLnBrk="0" hangingPunct="1">
        <a:lnSpc>
          <a:spcPct val="90000"/>
        </a:lnSpc>
        <a:spcBef>
          <a:spcPct val="0"/>
        </a:spcBef>
        <a:buNone/>
        <a:defRPr sz="138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9976" indent="-719976" algn="l" defTabSz="2879903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59927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599879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39830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79781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19733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59684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799636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39587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39951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79903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19854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59806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199757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39708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79660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19611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DC8792A-CF5F-48E8-AE96-D192453F53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64154" y="2666942"/>
            <a:ext cx="32400479" cy="2167934"/>
          </a:xfrm>
        </p:spPr>
        <p:txBody>
          <a:bodyPr>
            <a:noAutofit/>
          </a:bodyPr>
          <a:lstStyle/>
          <a:p>
            <a:r>
              <a:rPr lang="en-US" sz="8000" b="1" i="1" dirty="0"/>
              <a:t>Concomitant administration of palbociclib and proton pump inhibitors affects clinical outcomes in metastatic breast cancer patients</a:t>
            </a:r>
            <a:endParaRPr lang="es-ES" sz="8000" b="1" dirty="0"/>
          </a:p>
        </p:txBody>
      </p:sp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8B9CA7FD-305C-4BD8-B035-AC9E8CFA62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69181" y="627401"/>
            <a:ext cx="3850978" cy="200664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228F90CC-C6E8-425F-9055-DF2A914B91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71719" y="643609"/>
            <a:ext cx="14213944" cy="1596574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A72B5BC2-8EE0-418E-B3BA-67E0B0604F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0951" y="643609"/>
            <a:ext cx="18201500" cy="1468974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F397B1A1-6BFE-44D3-8228-D49665AB4C4B}"/>
              </a:ext>
            </a:extLst>
          </p:cNvPr>
          <p:cNvSpPr txBox="1"/>
          <p:nvPr/>
        </p:nvSpPr>
        <p:spPr>
          <a:xfrm>
            <a:off x="2360240" y="7712619"/>
            <a:ext cx="122301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Cyclin-dependent kinase 4 and 6 (CDK4/6) inhibitors are usually combined with </a:t>
            </a:r>
            <a:r>
              <a:rPr lang="en-GB" sz="2400" dirty="0" err="1"/>
              <a:t>fulvestrant</a:t>
            </a:r>
            <a:r>
              <a:rPr lang="en-GB" sz="2400" dirty="0"/>
              <a:t> or aromatase inhibitors for the treatment of patients with metastatic breast cancer (</a:t>
            </a:r>
            <a:r>
              <a:rPr lang="en-GB" sz="2400" dirty="0" err="1"/>
              <a:t>mBC</a:t>
            </a:r>
            <a:r>
              <a:rPr lang="en-GB" sz="2400" dirty="0"/>
              <a:t>). Drug-drug interactions may affect absorption by different </a:t>
            </a:r>
            <a:r>
              <a:rPr lang="en-GB" sz="2400" dirty="0" err="1"/>
              <a:t>mechanims</a:t>
            </a:r>
            <a:r>
              <a:rPr lang="en-GB" sz="2400" dirty="0"/>
              <a:t>, for instance, modification of digestive </a:t>
            </a:r>
            <a:r>
              <a:rPr lang="en-GB" sz="2400" dirty="0" err="1"/>
              <a:t>pH.</a:t>
            </a:r>
            <a:r>
              <a:rPr lang="en-GB" sz="2400" dirty="0"/>
              <a:t> Proton pump inhibitors (PPIs) are known to reduce the oral bioavailability of some anticancer drugs.</a:t>
            </a:r>
            <a:endParaRPr lang="es-ES" sz="2400" dirty="0"/>
          </a:p>
          <a:p>
            <a:r>
              <a:rPr lang="en-GB" sz="2400" dirty="0"/>
              <a:t>Palbociclib is a weak base with pH-dependent solubility, therefore variations in gastric pH could affect its absorption. The objective of this study was to evaluate the interaction between PPIs and palbociclib by </a:t>
            </a:r>
            <a:r>
              <a:rPr lang="en-GB" sz="2400" dirty="0" err="1"/>
              <a:t>analizing</a:t>
            </a:r>
            <a:r>
              <a:rPr lang="en-GB" sz="2400" dirty="0"/>
              <a:t> progression-free survival (PFS) in patients with </a:t>
            </a:r>
            <a:r>
              <a:rPr lang="en-GB" sz="2400" dirty="0" err="1"/>
              <a:t>mBC</a:t>
            </a:r>
            <a:r>
              <a:rPr lang="en-GB" sz="2400" dirty="0"/>
              <a:t>.</a:t>
            </a:r>
            <a:endParaRPr lang="es-ES" sz="2400" dirty="0"/>
          </a:p>
          <a:p>
            <a:endParaRPr lang="es-ES" dirty="0"/>
          </a:p>
        </p:txBody>
      </p:sp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6F0E8E0E-D216-4952-8763-1420B9B1F5BC}"/>
              </a:ext>
            </a:extLst>
          </p:cNvPr>
          <p:cNvSpPr txBox="1"/>
          <p:nvPr/>
        </p:nvSpPr>
        <p:spPr>
          <a:xfrm>
            <a:off x="2360240" y="6793139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/>
              <a:t>BACKGROUND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39227EE5-7430-4495-B186-B68C361952C9}"/>
              </a:ext>
            </a:extLst>
          </p:cNvPr>
          <p:cNvSpPr txBox="1"/>
          <p:nvPr/>
        </p:nvSpPr>
        <p:spPr>
          <a:xfrm>
            <a:off x="2347331" y="11990445"/>
            <a:ext cx="122301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This is a retrospective study approved by the local Ethics Committee. Patients had received palbociclib between January 2016 and December 2021. The following variables were collected: age, menopausal status, performance status, hormonal treatment (</a:t>
            </a:r>
            <a:r>
              <a:rPr lang="en-US" sz="2400" dirty="0" err="1"/>
              <a:t>fulvestrant</a:t>
            </a:r>
            <a:r>
              <a:rPr lang="en-US" sz="2400" dirty="0"/>
              <a:t> or aromatase inhibitors), visceral or non-visceral disease, first-line vs second-line treatment, ki67, and concomitant </a:t>
            </a:r>
            <a:r>
              <a:rPr lang="en-US" sz="2400" dirty="0" err="1"/>
              <a:t>concomitant</a:t>
            </a:r>
            <a:r>
              <a:rPr lang="en-US" sz="2400" dirty="0"/>
              <a:t> use of PPIs.</a:t>
            </a:r>
          </a:p>
          <a:p>
            <a:r>
              <a:rPr lang="en-US" sz="2400" dirty="0"/>
              <a:t>PFS was defined as the time from starting treatment to progression of the disease. Survival was estimated with the Kaplan-Meier method, whereas Cox Regression models were used to estimate hazard ratios. The Mann-Whitney or Kruskal Wallis test were used to analyze continuous variables, and the chi-square test for categorical variables.</a:t>
            </a:r>
          </a:p>
          <a:p>
            <a:endParaRPr lang="es-ES" dirty="0"/>
          </a:p>
        </p:txBody>
      </p:sp>
      <p:sp>
        <p:nvSpPr>
          <p:cNvPr id="11" name="CuadroTexto 10">
            <a:extLst>
              <a:ext uri="{FF2B5EF4-FFF2-40B4-BE49-F238E27FC236}">
                <a16:creationId xmlns="" xmlns:a16="http://schemas.microsoft.com/office/drawing/2014/main" id="{243A71C6-49ED-48D5-9922-DFB57D5758C6}"/>
              </a:ext>
            </a:extLst>
          </p:cNvPr>
          <p:cNvSpPr txBox="1"/>
          <p:nvPr/>
        </p:nvSpPr>
        <p:spPr>
          <a:xfrm>
            <a:off x="2360240" y="11036606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/>
              <a:t>METHODS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C5199AFE-4586-48E0-B804-84DC21C58B88}"/>
              </a:ext>
            </a:extLst>
          </p:cNvPr>
          <p:cNvSpPr txBox="1"/>
          <p:nvPr/>
        </p:nvSpPr>
        <p:spPr>
          <a:xfrm>
            <a:off x="2347331" y="16594144"/>
            <a:ext cx="122301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 total of 169 patients were enrolled in the study: 80 received a PPI and 86 did not, without significant differences in clinical characteristics in both groups (table 1). The median PFS was 17.3 months (95% CI: 13.83-20.76), 36 months in first line and 13 months in second and subsequent lines. Patients taking PPIs had a shorter median PFS (14.30 versus 42.6 months, p&lt;0.001; HR 4.18: 95% CI 2.57-6.80; p&lt;0.0001). Median PFS was 44 vs. 14 months in first line and 17 vs 9 months in second or subsequent lines.</a:t>
            </a:r>
          </a:p>
          <a:p>
            <a:r>
              <a:rPr lang="en-US" sz="2400" dirty="0"/>
              <a:t>The line of treatment (first vs. second or beyond) and ki67 had a significant influence on DFS, whereas the remaining clinical variables did not.</a:t>
            </a:r>
          </a:p>
          <a:p>
            <a:endParaRPr lang="es-ES" dirty="0"/>
          </a:p>
        </p:txBody>
      </p:sp>
      <p:sp>
        <p:nvSpPr>
          <p:cNvPr id="13" name="CuadroTexto 12">
            <a:extLst>
              <a:ext uri="{FF2B5EF4-FFF2-40B4-BE49-F238E27FC236}">
                <a16:creationId xmlns="" xmlns:a16="http://schemas.microsoft.com/office/drawing/2014/main" id="{0A95CFD9-A975-48A6-A1DA-3E2DF1F5B009}"/>
              </a:ext>
            </a:extLst>
          </p:cNvPr>
          <p:cNvSpPr txBox="1"/>
          <p:nvPr/>
        </p:nvSpPr>
        <p:spPr>
          <a:xfrm>
            <a:off x="2360240" y="15683764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/>
              <a:t>RESULTS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="" xmlns:a16="http://schemas.microsoft.com/office/drawing/2014/main" id="{EC07C73E-16F1-4D26-8A62-1E8BE4C79D78}"/>
              </a:ext>
            </a:extLst>
          </p:cNvPr>
          <p:cNvSpPr txBox="1"/>
          <p:nvPr/>
        </p:nvSpPr>
        <p:spPr>
          <a:xfrm>
            <a:off x="15515313" y="19007115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ECOG, Eastern Cooperative Oncology Group (ECOG) performance status; HT, hormone therapy; PPIs, proton pump inhibitors; DFI, disease-free Interval 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  <p:graphicFrame>
        <p:nvGraphicFramePr>
          <p:cNvPr id="17" name="Tabla 16">
            <a:extLst>
              <a:ext uri="{FF2B5EF4-FFF2-40B4-BE49-F238E27FC236}">
                <a16:creationId xmlns="" xmlns:a16="http://schemas.microsoft.com/office/drawing/2014/main" id="{3776AD4D-40EC-4392-890E-EDCE1270DE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671233"/>
              </p:ext>
            </p:extLst>
          </p:nvPr>
        </p:nvGraphicFramePr>
        <p:xfrm>
          <a:off x="15515313" y="6957382"/>
          <a:ext cx="10733248" cy="12523229"/>
        </p:xfrm>
        <a:graphic>
          <a:graphicData uri="http://schemas.openxmlformats.org/drawingml/2006/table">
            <a:tbl>
              <a:tblPr firstRow="1" firstCol="1" bandRow="1"/>
              <a:tblGrid>
                <a:gridCol w="4557160">
                  <a:extLst>
                    <a:ext uri="{9D8B030D-6E8A-4147-A177-3AD203B41FA5}">
                      <a16:colId xmlns="" xmlns:a16="http://schemas.microsoft.com/office/drawing/2014/main" val="2352314468"/>
                    </a:ext>
                  </a:extLst>
                </a:gridCol>
                <a:gridCol w="2358902">
                  <a:extLst>
                    <a:ext uri="{9D8B030D-6E8A-4147-A177-3AD203B41FA5}">
                      <a16:colId xmlns="" xmlns:a16="http://schemas.microsoft.com/office/drawing/2014/main" val="949728515"/>
                    </a:ext>
                  </a:extLst>
                </a:gridCol>
                <a:gridCol w="3817186">
                  <a:extLst>
                    <a:ext uri="{9D8B030D-6E8A-4147-A177-3AD203B41FA5}">
                      <a16:colId xmlns="" xmlns:a16="http://schemas.microsoft.com/office/drawing/2014/main" val="3361390038"/>
                    </a:ext>
                  </a:extLst>
                </a:gridCol>
              </a:tblGrid>
              <a:tr h="19050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Table 1. Clinical characteristics of patients</a:t>
                      </a:r>
                      <a:endParaRPr lang="es-E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41745225"/>
                  </a:ext>
                </a:extLst>
              </a:tr>
              <a:tr h="190500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Clinical characteristics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number of patients                    (</a:t>
                      </a:r>
                      <a:r>
                        <a:rPr lang="en-GB" sz="2400" b="1" i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lang="en-GB" sz="24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= 169)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25703721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58636924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35435750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34838325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Age at the diagnosis of metastasis (years), median (range)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62 (31-95)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133487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Pre/postmenopause, </a:t>
                      </a:r>
                      <a:r>
                        <a:rPr lang="es-ES" sz="2400" i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(%)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674832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indent="1143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Premenopause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 (15.4)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6450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indent="1143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Postmenopause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143 (84.6)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401937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ECOG, </a:t>
                      </a:r>
                      <a:r>
                        <a:rPr lang="es-ES" sz="2400" i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(%)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303441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indent="1143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0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67 (39.6)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892146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indent="1143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1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85 (49.7)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555158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indent="1143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2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 (10.7)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502588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Disease site, </a:t>
                      </a:r>
                      <a:r>
                        <a:rPr lang="es-ES" sz="2400" i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(%)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681228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indent="1143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Visceral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117 (69.2)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057016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indent="1143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Non-visceral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52 (30.8)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30941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First-line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112(66.3)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3656334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Type of HT associated to palbociclib, </a:t>
                      </a:r>
                      <a:r>
                        <a:rPr lang="en-GB" sz="2400" i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(%)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92963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indent="1143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Fulvestrant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77 (45.6)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75968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indent="1143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Letrozole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92 (54.4)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09121678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Dose reduction of palbociclib, </a:t>
                      </a:r>
                      <a:r>
                        <a:rPr lang="en-GB" sz="2400" i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(%)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338850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indent="1143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125 mg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104 (61.5)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339232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indent="1143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100 mg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 (20.7)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204958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indent="1143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75 mg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 (17.8)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437552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PPI used, </a:t>
                      </a:r>
                      <a:r>
                        <a:rPr lang="es-ES" sz="2400" i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(%)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80 (50.3)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151686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First-line PPIs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 (42.9)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559207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Second-line PPIs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 (56.1)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719905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Omeprazole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75 (93.8)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260851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Other PPIs 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 (6.2)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73326856"/>
                  </a:ext>
                </a:extLst>
              </a:tr>
            </a:tbl>
          </a:graphicData>
        </a:graphic>
      </p:graphicFrame>
      <p:sp>
        <p:nvSpPr>
          <p:cNvPr id="18" name="CuadroTexto 17">
            <a:extLst>
              <a:ext uri="{FF2B5EF4-FFF2-40B4-BE49-F238E27FC236}">
                <a16:creationId xmlns="" xmlns:a16="http://schemas.microsoft.com/office/drawing/2014/main" id="{D97BDE1F-375A-4056-B8EC-D8358903DDEC}"/>
              </a:ext>
            </a:extLst>
          </p:cNvPr>
          <p:cNvSpPr txBox="1"/>
          <p:nvPr/>
        </p:nvSpPr>
        <p:spPr>
          <a:xfrm>
            <a:off x="23648511" y="14066428"/>
            <a:ext cx="9258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Table 2. </a:t>
            </a:r>
            <a:r>
              <a:rPr lang="en-GB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GB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nalysis for progression-free survival</a:t>
            </a:r>
            <a:endParaRPr lang="es-ES" sz="2400" b="1" dirty="0"/>
          </a:p>
        </p:txBody>
      </p:sp>
      <p:sp>
        <p:nvSpPr>
          <p:cNvPr id="19" name="CuadroTexto 18">
            <a:extLst>
              <a:ext uri="{FF2B5EF4-FFF2-40B4-BE49-F238E27FC236}">
                <a16:creationId xmlns="" xmlns:a16="http://schemas.microsoft.com/office/drawing/2014/main" id="{2567B581-C938-442A-BEC2-F2CAA371A09F}"/>
              </a:ext>
            </a:extLst>
          </p:cNvPr>
          <p:cNvSpPr txBox="1"/>
          <p:nvPr/>
        </p:nvSpPr>
        <p:spPr>
          <a:xfrm>
            <a:off x="32916599" y="15931859"/>
            <a:ext cx="972708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Patients with </a:t>
            </a:r>
            <a:r>
              <a:rPr lang="en-US" sz="2600" dirty="0" err="1"/>
              <a:t>mBC</a:t>
            </a:r>
            <a:r>
              <a:rPr lang="en-US" sz="2600" dirty="0"/>
              <a:t> treated with hormonal therapy plus palbociclib had poor PFS when </a:t>
            </a:r>
            <a:r>
              <a:rPr lang="en-US" sz="2600" dirty="0" err="1"/>
              <a:t>receving</a:t>
            </a:r>
            <a:r>
              <a:rPr lang="en-US" sz="2600" dirty="0"/>
              <a:t> a concomitant PPI. Although further studies are needed in the field, caution is recommended with the long-term use of PPIs in this population.</a:t>
            </a:r>
            <a:endParaRPr lang="es-ES" sz="2600" dirty="0"/>
          </a:p>
        </p:txBody>
      </p:sp>
      <p:sp>
        <p:nvSpPr>
          <p:cNvPr id="20" name="CuadroTexto 19">
            <a:extLst>
              <a:ext uri="{FF2B5EF4-FFF2-40B4-BE49-F238E27FC236}">
                <a16:creationId xmlns="" xmlns:a16="http://schemas.microsoft.com/office/drawing/2014/main" id="{E2B36D1F-DFE7-42FE-8B2B-EB4FD169AF7D}"/>
              </a:ext>
            </a:extLst>
          </p:cNvPr>
          <p:cNvSpPr txBox="1"/>
          <p:nvPr/>
        </p:nvSpPr>
        <p:spPr>
          <a:xfrm>
            <a:off x="32916599" y="15093237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/>
              <a:t>CONCLUSION</a:t>
            </a:r>
          </a:p>
        </p:txBody>
      </p: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42449250-FE61-41BF-8D15-0B48403F881E}"/>
              </a:ext>
            </a:extLst>
          </p:cNvPr>
          <p:cNvGrpSpPr/>
          <p:nvPr/>
        </p:nvGrpSpPr>
        <p:grpSpPr>
          <a:xfrm>
            <a:off x="32746039" y="6523881"/>
            <a:ext cx="10202186" cy="7204753"/>
            <a:chOff x="24795842" y="11835647"/>
            <a:chExt cx="7872413" cy="5426882"/>
          </a:xfrm>
        </p:grpSpPr>
        <p:pic>
          <p:nvPicPr>
            <p:cNvPr id="22" name="Imagen 21">
              <a:extLst>
                <a:ext uri="{FF2B5EF4-FFF2-40B4-BE49-F238E27FC236}">
                  <a16:creationId xmlns="" xmlns:a16="http://schemas.microsoft.com/office/drawing/2014/main" id="{838CEBE6-312E-4696-B7E1-FC2AD59162E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4795842" y="11835647"/>
              <a:ext cx="7872413" cy="5426882"/>
            </a:xfrm>
            <a:prstGeom prst="rect">
              <a:avLst/>
            </a:prstGeom>
          </p:spPr>
        </p:pic>
        <p:sp>
          <p:nvSpPr>
            <p:cNvPr id="23" name="Rectángulo 22">
              <a:extLst>
                <a:ext uri="{FF2B5EF4-FFF2-40B4-BE49-F238E27FC236}">
                  <a16:creationId xmlns="" xmlns:a16="http://schemas.microsoft.com/office/drawing/2014/main" id="{024A7563-E032-4B06-A5E7-86E10B4E123C}"/>
                </a:ext>
              </a:extLst>
            </p:cNvPr>
            <p:cNvSpPr/>
            <p:nvPr/>
          </p:nvSpPr>
          <p:spPr>
            <a:xfrm>
              <a:off x="27164620" y="11993966"/>
              <a:ext cx="1143000" cy="2396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="" xmlns:a16="http://schemas.microsoft.com/office/drawing/2014/main" id="{3BC0A7C5-8C77-47F3-8479-7FBACC980056}"/>
              </a:ext>
            </a:extLst>
          </p:cNvPr>
          <p:cNvGrpSpPr/>
          <p:nvPr/>
        </p:nvGrpSpPr>
        <p:grpSpPr>
          <a:xfrm>
            <a:off x="23030538" y="6523882"/>
            <a:ext cx="9715501" cy="7204753"/>
            <a:chOff x="33851170" y="11595970"/>
            <a:chExt cx="8395399" cy="5906237"/>
          </a:xfrm>
        </p:grpSpPr>
        <p:pic>
          <p:nvPicPr>
            <p:cNvPr id="21" name="Imagen 20">
              <a:extLst>
                <a:ext uri="{FF2B5EF4-FFF2-40B4-BE49-F238E27FC236}">
                  <a16:creationId xmlns="" xmlns:a16="http://schemas.microsoft.com/office/drawing/2014/main" id="{0F633E1E-2C06-4E95-A8B8-051A4B6D15D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3851170" y="11595970"/>
              <a:ext cx="8395399" cy="5906237"/>
            </a:xfrm>
            <a:prstGeom prst="rect">
              <a:avLst/>
            </a:prstGeom>
          </p:spPr>
        </p:pic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25F32882-FD0F-435A-8504-3CE01B323F52}"/>
                </a:ext>
              </a:extLst>
            </p:cNvPr>
            <p:cNvSpPr/>
            <p:nvPr/>
          </p:nvSpPr>
          <p:spPr>
            <a:xfrm>
              <a:off x="36428954" y="11778131"/>
              <a:ext cx="1143000" cy="2396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aphicFrame>
        <p:nvGraphicFramePr>
          <p:cNvPr id="15" name="Tabla 14">
            <a:extLst>
              <a:ext uri="{FF2B5EF4-FFF2-40B4-BE49-F238E27FC236}">
                <a16:creationId xmlns="" xmlns:a16="http://schemas.microsoft.com/office/drawing/2014/main" id="{D994C0DD-848B-419B-9228-7D48CE7743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587719"/>
              </p:ext>
            </p:extLst>
          </p:nvPr>
        </p:nvGraphicFramePr>
        <p:xfrm>
          <a:off x="23748706" y="14528093"/>
          <a:ext cx="8568328" cy="4535842"/>
        </p:xfrm>
        <a:graphic>
          <a:graphicData uri="http://schemas.openxmlformats.org/drawingml/2006/table">
            <a:tbl>
              <a:tblPr firstRow="1" firstCol="1" bandRow="1"/>
              <a:tblGrid>
                <a:gridCol w="4216954">
                  <a:extLst>
                    <a:ext uri="{9D8B030D-6E8A-4147-A177-3AD203B41FA5}">
                      <a16:colId xmlns="" xmlns:a16="http://schemas.microsoft.com/office/drawing/2014/main" val="3033482852"/>
                    </a:ext>
                  </a:extLst>
                </a:gridCol>
                <a:gridCol w="2264365">
                  <a:extLst>
                    <a:ext uri="{9D8B030D-6E8A-4147-A177-3AD203B41FA5}">
                      <a16:colId xmlns="" xmlns:a16="http://schemas.microsoft.com/office/drawing/2014/main" val="3857688801"/>
                    </a:ext>
                  </a:extLst>
                </a:gridCol>
                <a:gridCol w="2087009">
                  <a:extLst>
                    <a:ext uri="{9D8B030D-6E8A-4147-A177-3AD203B41FA5}">
                      <a16:colId xmlns="" xmlns:a16="http://schemas.microsoft.com/office/drawing/2014/main" val="3813209997"/>
                    </a:ext>
                  </a:extLst>
                </a:gridCol>
              </a:tblGrid>
              <a:tr h="275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Variables </a:t>
                      </a:r>
                      <a:r>
                        <a:rPr lang="es-ES" sz="2400" b="1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for</a:t>
                      </a:r>
                      <a:r>
                        <a:rPr lang="es-ES" sz="24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PFS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HR (95% CI)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 i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</a:t>
                      </a:r>
                      <a:r>
                        <a:rPr lang="es-ES" sz="24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es-ES" sz="2400" b="1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value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3856426"/>
                  </a:ext>
                </a:extLst>
              </a:tr>
              <a:tr h="275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first-line vs second-line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2.31 (1.48-3.60)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&lt;0.001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08305757"/>
                  </a:ext>
                </a:extLst>
              </a:tr>
              <a:tr h="4683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Fulvestrant vs letrozol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1.15 (0.75-1.77)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0.522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52681725"/>
                  </a:ext>
                </a:extLst>
              </a:tr>
              <a:tr h="4683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Previous</a:t>
                      </a:r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2400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radiotherapy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1.34 (0.86-2.09)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0.195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01574212"/>
                  </a:ext>
                </a:extLst>
              </a:tr>
              <a:tr h="4683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Visceral or non-visceral disease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0.88 (0.54-1.42)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0.604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12222612"/>
                  </a:ext>
                </a:extLst>
              </a:tr>
              <a:tr h="275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Ki67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1.03 (1.02-1.05)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&lt;0.001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92027326"/>
                  </a:ext>
                </a:extLst>
              </a:tr>
              <a:tr h="4683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DFI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0.99 (0.987-0.998)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0.010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12008353"/>
                  </a:ext>
                </a:extLst>
              </a:tr>
              <a:tr h="275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Concomitant use of PPIs overall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4.18 (2.57-6.80)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&lt;0.001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27338083"/>
                  </a:ext>
                </a:extLst>
              </a:tr>
              <a:tr h="275497">
                <a:tc>
                  <a:txBody>
                    <a:bodyPr/>
                    <a:lstStyle/>
                    <a:p>
                      <a:pPr indent="1143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First-line PPIs-Palbociclib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4.55 (2.58-8.04)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&lt;0.001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90973113"/>
                  </a:ext>
                </a:extLst>
              </a:tr>
              <a:tr h="275497">
                <a:tc>
                  <a:txBody>
                    <a:bodyPr/>
                    <a:lstStyle/>
                    <a:p>
                      <a:pPr indent="1143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Second</a:t>
                      </a:r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-line </a:t>
                      </a:r>
                      <a:r>
                        <a:rPr lang="es-ES" sz="2400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PPIs</a:t>
                      </a:r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-Palbociclib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2.14 (1.13-4.05)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0.016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39587491"/>
                  </a:ext>
                </a:extLst>
              </a:tr>
            </a:tbl>
          </a:graphicData>
        </a:graphic>
      </p:graphicFrame>
      <p:sp>
        <p:nvSpPr>
          <p:cNvPr id="27" name="CuadroTexto 26">
            <a:extLst>
              <a:ext uri="{FF2B5EF4-FFF2-40B4-BE49-F238E27FC236}">
                <a16:creationId xmlns="" xmlns:a16="http://schemas.microsoft.com/office/drawing/2014/main" id="{C63A7736-E072-4449-B47E-1859E9C95BA7}"/>
              </a:ext>
            </a:extLst>
          </p:cNvPr>
          <p:cNvSpPr txBox="1"/>
          <p:nvPr/>
        </p:nvSpPr>
        <p:spPr>
          <a:xfrm>
            <a:off x="23748706" y="6860579"/>
            <a:ext cx="3437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r>
              <a:rPr lang="es-ES" b="1" dirty="0">
                <a:latin typeface="Cambria" panose="02040503050406030204" pitchFamily="18" charset="0"/>
                <a:ea typeface="Cambria" panose="02040503050406030204" pitchFamily="18" charset="0"/>
              </a:rPr>
              <a:t>Figure 1. Global PFS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="" xmlns:a16="http://schemas.microsoft.com/office/drawing/2014/main" id="{E1C9F22D-3368-4076-96D9-96F22A551D67}"/>
              </a:ext>
            </a:extLst>
          </p:cNvPr>
          <p:cNvSpPr txBox="1"/>
          <p:nvPr/>
        </p:nvSpPr>
        <p:spPr>
          <a:xfrm>
            <a:off x="33631444" y="6838428"/>
            <a:ext cx="3437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>
                <a:latin typeface="Cambria" panose="02040503050406030204" pitchFamily="18" charset="0"/>
                <a:ea typeface="Cambria" panose="02040503050406030204" pitchFamily="18" charset="0"/>
              </a:defRPr>
            </a:lvl1pPr>
          </a:lstStyle>
          <a:p>
            <a:r>
              <a:rPr lang="es-ES" b="1" dirty="0"/>
              <a:t>Figure 2. PFS 1st line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="" xmlns:a16="http://schemas.microsoft.com/office/drawing/2014/main" id="{8491F89E-71F0-42B2-8D66-8A983D8963D3}"/>
              </a:ext>
            </a:extLst>
          </p:cNvPr>
          <p:cNvSpPr txBox="1"/>
          <p:nvPr/>
        </p:nvSpPr>
        <p:spPr>
          <a:xfrm>
            <a:off x="594647" y="20828511"/>
            <a:ext cx="88521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err="1"/>
              <a:t>Disclosure</a:t>
            </a:r>
            <a:r>
              <a:rPr lang="es-ES" sz="2000" dirty="0"/>
              <a:t> </a:t>
            </a:r>
            <a:r>
              <a:rPr lang="es-ES" sz="2000" dirty="0" err="1"/>
              <a:t>statement</a:t>
            </a:r>
            <a:r>
              <a:rPr lang="es-ES" sz="2000" dirty="0"/>
              <a:t>: </a:t>
            </a:r>
            <a:r>
              <a:rPr lang="es-ES" sz="2000" dirty="0" err="1"/>
              <a:t>received</a:t>
            </a:r>
            <a:r>
              <a:rPr lang="es-ES" sz="2000" dirty="0"/>
              <a:t> </a:t>
            </a:r>
            <a:r>
              <a:rPr lang="es-ES" sz="2000" dirty="0" err="1"/>
              <a:t>honorary</a:t>
            </a:r>
            <a:r>
              <a:rPr lang="es-ES" sz="2000" dirty="0"/>
              <a:t> </a:t>
            </a:r>
            <a:r>
              <a:rPr lang="es-ES" sz="2000" dirty="0" err="1"/>
              <a:t>from</a:t>
            </a:r>
            <a:r>
              <a:rPr lang="es-ES" sz="2000" dirty="0"/>
              <a:t> Pfizer®, Novartis ®, Lilly ® </a:t>
            </a:r>
          </a:p>
        </p:txBody>
      </p:sp>
      <p:grpSp>
        <p:nvGrpSpPr>
          <p:cNvPr id="32" name="Grupo 31">
            <a:extLst>
              <a:ext uri="{FF2B5EF4-FFF2-40B4-BE49-F238E27FC236}">
                <a16:creationId xmlns="" xmlns:a16="http://schemas.microsoft.com/office/drawing/2014/main" id="{1240E8F5-1E2A-46F5-B644-6205F40F307E}"/>
              </a:ext>
            </a:extLst>
          </p:cNvPr>
          <p:cNvGrpSpPr/>
          <p:nvPr/>
        </p:nvGrpSpPr>
        <p:grpSpPr>
          <a:xfrm>
            <a:off x="32917828" y="19118927"/>
            <a:ext cx="8002331" cy="1709584"/>
            <a:chOff x="33833559" y="18925693"/>
            <a:chExt cx="8002331" cy="1709584"/>
          </a:xfrm>
        </p:grpSpPr>
        <p:sp>
          <p:nvSpPr>
            <p:cNvPr id="30" name="CuadroTexto 29">
              <a:extLst>
                <a:ext uri="{FF2B5EF4-FFF2-40B4-BE49-F238E27FC236}">
                  <a16:creationId xmlns="" xmlns:a16="http://schemas.microsoft.com/office/drawing/2014/main" id="{4CEE6F9A-7415-4019-8C25-C4DE9E93220A}"/>
                </a:ext>
              </a:extLst>
            </p:cNvPr>
            <p:cNvSpPr txBox="1"/>
            <p:nvPr/>
          </p:nvSpPr>
          <p:spPr>
            <a:xfrm>
              <a:off x="33833559" y="19434948"/>
              <a:ext cx="800233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b="1" dirty="0"/>
                <a:t>Javier Álvarez Criado</a:t>
              </a:r>
            </a:p>
            <a:p>
              <a:r>
                <a:rPr lang="es-ES" sz="2400" dirty="0" err="1"/>
                <a:t>Pharmacy</a:t>
              </a:r>
              <a:r>
                <a:rPr lang="es-ES" sz="2400" dirty="0"/>
                <a:t>. Hospital Universitario La Paz</a:t>
              </a:r>
            </a:p>
            <a:p>
              <a:r>
                <a:rPr lang="es-ES" sz="2400" dirty="0"/>
                <a:t>Email: </a:t>
              </a:r>
              <a:r>
                <a:rPr lang="es-ES" sz="2400" b="1" dirty="0"/>
                <a:t>jacriado@salud.madrid.org  </a:t>
              </a:r>
              <a:r>
                <a:rPr lang="es-ES" sz="2400" dirty="0"/>
                <a:t>/ javial0184@gmail.com</a:t>
              </a:r>
            </a:p>
          </p:txBody>
        </p:sp>
        <p:sp>
          <p:nvSpPr>
            <p:cNvPr id="31" name="CuadroTexto 30">
              <a:extLst>
                <a:ext uri="{FF2B5EF4-FFF2-40B4-BE49-F238E27FC236}">
                  <a16:creationId xmlns="" xmlns:a16="http://schemas.microsoft.com/office/drawing/2014/main" id="{36A34926-E28F-40C9-9C75-CBAF64CFD9AA}"/>
                </a:ext>
              </a:extLst>
            </p:cNvPr>
            <p:cNvSpPr txBox="1"/>
            <p:nvPr/>
          </p:nvSpPr>
          <p:spPr>
            <a:xfrm>
              <a:off x="33833559" y="18925693"/>
              <a:ext cx="7086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800" b="1" dirty="0"/>
                <a:t>CONTACT DATA</a:t>
              </a:r>
            </a:p>
          </p:txBody>
        </p:sp>
      </p:grpSp>
      <p:sp>
        <p:nvSpPr>
          <p:cNvPr id="33" name="CuadroTexto 32">
            <a:extLst>
              <a:ext uri="{FF2B5EF4-FFF2-40B4-BE49-F238E27FC236}">
                <a16:creationId xmlns="" xmlns:a16="http://schemas.microsoft.com/office/drawing/2014/main" id="{E5BCA550-5139-425B-A3A2-0D6E8B76E5B7}"/>
              </a:ext>
            </a:extLst>
          </p:cNvPr>
          <p:cNvSpPr txBox="1"/>
          <p:nvPr/>
        </p:nvSpPr>
        <p:spPr>
          <a:xfrm>
            <a:off x="37069181" y="3319192"/>
            <a:ext cx="526322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3000" dirty="0">
                <a:latin typeface="Dubai" panose="020B0503030403030204" pitchFamily="34" charset="-78"/>
                <a:ea typeface="Cambria" panose="02040503050406030204" pitchFamily="18" charset="0"/>
                <a:cs typeface="Dubai" panose="020B0503030403030204" pitchFamily="34" charset="-78"/>
              </a:rPr>
              <a:t>243P</a:t>
            </a:r>
          </a:p>
        </p:txBody>
      </p:sp>
      <p:sp>
        <p:nvSpPr>
          <p:cNvPr id="35" name="Rectangle 1">
            <a:extLst>
              <a:ext uri="{FF2B5EF4-FFF2-40B4-BE49-F238E27FC236}">
                <a16:creationId xmlns="" xmlns:a16="http://schemas.microsoft.com/office/drawing/2014/main" id="{DE41B5FA-3667-48CF-BD6E-359E182B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38499"/>
            <a:ext cx="0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-112677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Rectángulo 36">
            <a:extLst>
              <a:ext uri="{FF2B5EF4-FFF2-40B4-BE49-F238E27FC236}">
                <a16:creationId xmlns="" xmlns:a16="http://schemas.microsoft.com/office/drawing/2014/main" id="{96920C3F-47FD-4C0C-BA0C-B8D5545052C7}"/>
              </a:ext>
            </a:extLst>
          </p:cNvPr>
          <p:cNvSpPr/>
          <p:nvPr/>
        </p:nvSpPr>
        <p:spPr>
          <a:xfrm>
            <a:off x="6235069" y="5012908"/>
            <a:ext cx="2812928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/>
              <a:t>J. Álvarez Criado</a:t>
            </a:r>
            <a:r>
              <a:rPr lang="es-ES" sz="2400" b="1" baseline="30000" dirty="0"/>
              <a:t> 1</a:t>
            </a:r>
            <a:r>
              <a:rPr lang="es-ES" sz="2400" dirty="0"/>
              <a:t>, V. Martínez Marín</a:t>
            </a:r>
            <a:r>
              <a:rPr lang="es-ES" sz="2400" baseline="30000" dirty="0"/>
              <a:t>2</a:t>
            </a:r>
            <a:r>
              <a:rPr lang="es-ES" sz="2400" dirty="0"/>
              <a:t>, MP. Zamora Aunon</a:t>
            </a:r>
            <a:r>
              <a:rPr lang="es-ES" sz="2400" baseline="30000" dirty="0"/>
              <a:t>2</a:t>
            </a:r>
            <a:r>
              <a:rPr lang="es-ES" sz="2400" dirty="0"/>
              <a:t>, J. Pena López</a:t>
            </a:r>
            <a:r>
              <a:rPr lang="es-ES" sz="2400" baseline="30000" dirty="0"/>
              <a:t>2</a:t>
            </a:r>
            <a:r>
              <a:rPr lang="es-ES" sz="2400" dirty="0"/>
              <a:t>, VL. Collada Sánchez</a:t>
            </a:r>
            <a:r>
              <a:rPr lang="es-ES" sz="2400" baseline="30000" dirty="0"/>
              <a:t>1</a:t>
            </a:r>
            <a:r>
              <a:rPr lang="es-ES" sz="2400" dirty="0"/>
              <a:t>, E. Espinosa Arranz</a:t>
            </a:r>
            <a:r>
              <a:rPr lang="es-ES" sz="2400" baseline="30000" dirty="0"/>
              <a:t>2</a:t>
            </a:r>
            <a:r>
              <a:rPr lang="es-ES" sz="2400" dirty="0"/>
              <a:t>, A. Hoyo Munoz</a:t>
            </a:r>
            <a:r>
              <a:rPr lang="es-ES" sz="2400" baseline="30000" dirty="0"/>
              <a:t>1</a:t>
            </a:r>
            <a:r>
              <a:rPr lang="es-ES" sz="2400" dirty="0"/>
              <a:t>, L. García López</a:t>
            </a:r>
            <a:r>
              <a:rPr lang="es-ES" sz="2400" baseline="30000" dirty="0"/>
              <a:t>1</a:t>
            </a:r>
            <a:r>
              <a:rPr lang="es-ES" sz="2400" dirty="0"/>
              <a:t>, C. Mateos Salillas</a:t>
            </a:r>
            <a:r>
              <a:rPr lang="es-ES" sz="2400" baseline="30000" dirty="0"/>
              <a:t>1</a:t>
            </a:r>
            <a:r>
              <a:rPr lang="es-ES" sz="2400" dirty="0"/>
              <a:t>, D. Martínez Pérez</a:t>
            </a:r>
            <a:r>
              <a:rPr lang="es-ES" sz="2400" baseline="30000" dirty="0"/>
              <a:t>2</a:t>
            </a:r>
            <a:r>
              <a:rPr lang="es-ES" sz="2400" dirty="0"/>
              <a:t>, B. Castelo Fernández</a:t>
            </a:r>
            <a:r>
              <a:rPr lang="es-ES" sz="2400" baseline="30000" dirty="0"/>
              <a:t>2</a:t>
            </a:r>
            <a:r>
              <a:rPr lang="es-ES" sz="2400" dirty="0"/>
              <a:t>, I. Ruiz Gutiérrez</a:t>
            </a:r>
            <a:r>
              <a:rPr lang="es-ES" sz="2400" baseline="30000" dirty="0"/>
              <a:t>2</a:t>
            </a:r>
            <a:r>
              <a:rPr lang="es-ES" sz="2400" dirty="0"/>
              <a:t>, JA. García Cuesta</a:t>
            </a:r>
            <a:r>
              <a:rPr lang="es-ES" sz="2400" baseline="30000" dirty="0"/>
              <a:t>2</a:t>
            </a:r>
            <a:r>
              <a:rPr lang="es-ES" sz="2400" dirty="0"/>
              <a:t>, D. Jiménez Bou</a:t>
            </a:r>
            <a:r>
              <a:rPr lang="es-ES" sz="2400" baseline="30000" dirty="0"/>
              <a:t>2</a:t>
            </a:r>
            <a:r>
              <a:rPr lang="es-ES" sz="2400" dirty="0"/>
              <a:t>, S. Martínez Recio</a:t>
            </a:r>
            <a:r>
              <a:rPr lang="es-ES" sz="2400" baseline="30000" dirty="0"/>
              <a:t>2</a:t>
            </a:r>
            <a:r>
              <a:rPr lang="es-ES" sz="2400" dirty="0"/>
              <a:t>, J. Pedregosa Barbas</a:t>
            </a:r>
            <a:r>
              <a:rPr lang="es-ES" sz="2400" baseline="30000" dirty="0"/>
              <a:t>2</a:t>
            </a:r>
            <a:r>
              <a:rPr lang="es-ES" sz="2400" dirty="0"/>
              <a:t>, J. Feliú Battle</a:t>
            </a:r>
            <a:r>
              <a:rPr lang="es-ES" sz="2400" baseline="30000" dirty="0"/>
              <a:t>2</a:t>
            </a:r>
            <a:r>
              <a:rPr lang="es-ES" sz="2400" dirty="0"/>
              <a:t>, A. Herrero Ambrosio</a:t>
            </a:r>
            <a:r>
              <a:rPr lang="es-ES" sz="2400" baseline="30000" dirty="0"/>
              <a:t>1</a:t>
            </a:r>
            <a:endParaRPr lang="es-ES" sz="2400" dirty="0"/>
          </a:p>
          <a:p>
            <a:r>
              <a:rPr lang="es-ES" sz="2400" baseline="30000" dirty="0"/>
              <a:t>1</a:t>
            </a:r>
            <a:r>
              <a:rPr lang="es-ES" sz="2400" dirty="0"/>
              <a:t> Servicio de Farmacia Hospitalaria, Hospital Universitario La Paz de Madrid; </a:t>
            </a:r>
            <a:r>
              <a:rPr lang="es-ES" sz="2400" baseline="30000" dirty="0"/>
              <a:t>2</a:t>
            </a:r>
            <a:r>
              <a:rPr lang="es-ES" sz="2400" dirty="0"/>
              <a:t> Servicio de Oncología Médica, Hospital Universitario La Paz de Madrid</a:t>
            </a:r>
          </a:p>
          <a:p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1434348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</TotalTime>
  <Words>830</Words>
  <Application>Microsoft Office PowerPoint</Application>
  <PresentationFormat>Personalizado</PresentationFormat>
  <Paragraphs>133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Dubai</vt:lpstr>
      <vt:lpstr>Times New Roman</vt:lpstr>
      <vt:lpstr>Tema de Office</vt:lpstr>
      <vt:lpstr>Concomitant administration of palbociclib and proton pump inhibitors affects clinical outcomes in metastatic breast cancer patients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pepe</cp:lastModifiedBy>
  <cp:revision>13</cp:revision>
  <dcterms:created xsi:type="dcterms:W3CDTF">2023-04-06T11:53:17Z</dcterms:created>
  <dcterms:modified xsi:type="dcterms:W3CDTF">2023-06-09T09:15:11Z</dcterms:modified>
</cp:coreProperties>
</file>